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79" r:id="rId4"/>
    <p:sldId id="281" r:id="rId5"/>
    <p:sldId id="280" r:id="rId6"/>
    <p:sldId id="282" r:id="rId7"/>
    <p:sldId id="283" r:id="rId8"/>
    <p:sldId id="287" r:id="rId9"/>
    <p:sldId id="284" r:id="rId10"/>
    <p:sldId id="286" r:id="rId11"/>
    <p:sldId id="289" r:id="rId12"/>
    <p:sldId id="290" r:id="rId13"/>
    <p:sldId id="291" r:id="rId14"/>
    <p:sldId id="28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ny van den Berg" initials="Hvd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52" autoAdjust="0"/>
    <p:restoredTop sz="94660" autoAdjust="0"/>
  </p:normalViewPr>
  <p:slideViewPr>
    <p:cSldViewPr>
      <p:cViewPr varScale="1">
        <p:scale>
          <a:sx n="70" d="100"/>
          <a:sy n="70" d="100"/>
        </p:scale>
        <p:origin x="411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9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A2F70-1758-4388-9FC4-781665662D49}" type="datetimeFigureOut">
              <a:rPr lang="nl-NL" smtClean="0">
                <a:latin typeface="Verdana" pitchFamily="34" charset="0"/>
              </a:rPr>
              <a:t>24-2-2016</a:t>
            </a:fld>
            <a:endParaRPr lang="nl-NL" dirty="0">
              <a:latin typeface="Verdana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23989-CB5A-4401-9815-5DF6C86ACC98}" type="slidenum">
              <a:rPr lang="nl-NL" smtClean="0">
                <a:latin typeface="Verdana" pitchFamily="34" charset="0"/>
              </a:rPr>
              <a:t>‹nr.›</a:t>
            </a:fld>
            <a:endParaRPr lang="nl-NL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33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DEB53081-7F51-45ED-8DC6-6689F727C049}" type="datetimeFigureOut">
              <a:rPr lang="nl-NL" smtClean="0"/>
              <a:pPr/>
              <a:t>24-2-2016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5E523D5F-0927-4E1D-96C4-ED722F0ED34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638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-, pauze-, eind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76000" y="1800000"/>
            <a:ext cx="4032000" cy="476872"/>
          </a:xfrm>
        </p:spPr>
        <p:txBody>
          <a:bodyPr lIns="0" anchor="b" anchorCtr="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TYP HIER DE TITEL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76000" y="2246470"/>
            <a:ext cx="4023571" cy="966506"/>
          </a:xfrm>
        </p:spPr>
        <p:txBody>
          <a:bodyPr lIns="0">
            <a:normAutofit/>
          </a:bodyPr>
          <a:lstStyle>
            <a:lvl1pPr marL="0" indent="0" algn="l">
              <a:lnSpc>
                <a:spcPts val="2400"/>
              </a:lnSpc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TYP HIER DE SUBTITEL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933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177800" indent="-177800">
              <a:lnSpc>
                <a:spcPts val="1600"/>
              </a:lnSpc>
              <a:buSzPct val="70000"/>
              <a:buFontTx/>
              <a:buBlip>
                <a:blip r:embed="rId2"/>
              </a:buBlip>
              <a:defRPr sz="1400" b="1"/>
            </a:lvl2pPr>
            <a:lvl3pPr marL="354013" indent="-176213">
              <a:lnSpc>
                <a:spcPts val="1600"/>
              </a:lnSpc>
              <a:buSzPct val="70000"/>
              <a:buFontTx/>
              <a:buBlip>
                <a:blip r:embed="rId2"/>
              </a:buBlip>
              <a:defRPr sz="1400"/>
            </a:lvl3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472052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87624" y="1600200"/>
            <a:ext cx="3492000" cy="3636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177800" indent="-177800">
              <a:lnSpc>
                <a:spcPts val="1600"/>
              </a:lnSpc>
              <a:buFontTx/>
              <a:buBlip>
                <a:blip r:embed="rId2"/>
              </a:buBlip>
              <a:defRPr sz="1400" b="1"/>
            </a:lvl2pPr>
            <a:lvl3pPr marL="354013" indent="-176213">
              <a:lnSpc>
                <a:spcPts val="1600"/>
              </a:lnSpc>
              <a:buFontTx/>
              <a:buBlip>
                <a:blip r:embed="rId2"/>
              </a:buBlip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600200"/>
            <a:ext cx="3492000" cy="3636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177800" indent="-177800">
              <a:lnSpc>
                <a:spcPts val="1600"/>
              </a:lnSpc>
              <a:buFontTx/>
              <a:buBlip>
                <a:blip r:embed="rId2"/>
              </a:buBlip>
              <a:defRPr sz="1400" b="1"/>
            </a:lvl2pPr>
            <a:lvl3pPr marL="463550" indent="-285750">
              <a:lnSpc>
                <a:spcPts val="1600"/>
              </a:lnSpc>
              <a:buFontTx/>
              <a:buBlip>
                <a:blip r:embed="rId2"/>
              </a:buBlip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562786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1548680" y="1700808"/>
            <a:ext cx="129614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188000" y="917664"/>
            <a:ext cx="7128000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8000" y="1800000"/>
            <a:ext cx="7128000" cy="363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-1548680" y="1715904"/>
            <a:ext cx="12961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 smtClean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Opsomming</a:t>
            </a:r>
          </a:p>
          <a:p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nl-NL" sz="1000" dirty="0" smtClean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Gebruik de knoppen </a:t>
            </a: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nl-NL" sz="1000" dirty="0" smtClean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het Start-lint in de sectie ‘Alinea’.</a:t>
            </a:r>
            <a:endParaRPr lang="nl-NL" sz="1000" dirty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6792" y="2412105"/>
            <a:ext cx="782208" cy="490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b="1" kern="1200" cap="all" baseline="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None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7800" indent="-177800" algn="l" defTabSz="914400" rtl="0" eaLnBrk="1" latinLnBrk="0" hangingPunct="1">
        <a:lnSpc>
          <a:spcPts val="1600"/>
        </a:lnSpc>
        <a:spcBef>
          <a:spcPts val="0"/>
        </a:spcBef>
        <a:buSzPct val="70000"/>
        <a:buFontTx/>
        <a:buBlip>
          <a:blip r:embed="rId7"/>
        </a:buBlip>
        <a:defRPr sz="1400" b="1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55600" indent="-177800" algn="l" defTabSz="914400" rtl="0" eaLnBrk="1" latinLnBrk="0" hangingPunct="1">
        <a:lnSpc>
          <a:spcPts val="1600"/>
        </a:lnSpc>
        <a:spcBef>
          <a:spcPts val="0"/>
        </a:spcBef>
        <a:buSzPct val="70000"/>
        <a:buFontTx/>
        <a:buBlip>
          <a:blip r:embed="rId7"/>
        </a:buBlip>
        <a:defRPr sz="14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Char char="–"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Char char="»"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51720" y="1052736"/>
            <a:ext cx="4032000" cy="476872"/>
          </a:xfrm>
        </p:spPr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6048672" cy="2448272"/>
          </a:xfrm>
        </p:spPr>
        <p:txBody>
          <a:bodyPr>
            <a:normAutofit/>
          </a:bodyPr>
          <a:lstStyle/>
          <a:p>
            <a:endParaRPr lang="nl-NL" sz="4000" b="1" dirty="0" smtClean="0">
              <a:latin typeface="Candara" panose="020E0502030303020204" pitchFamily="34" charset="0"/>
            </a:endParaRPr>
          </a:p>
          <a:p>
            <a:pPr algn="ctr"/>
            <a:r>
              <a:rPr lang="nl-NL" sz="4000" b="1" cap="none" dirty="0" smtClean="0">
                <a:latin typeface="Candara" panose="020E0502030303020204" pitchFamily="34" charset="0"/>
              </a:rPr>
              <a:t>Opdrachtgeverschap</a:t>
            </a:r>
          </a:p>
          <a:p>
            <a:endParaRPr lang="nl-NL" sz="4000" b="1" cap="none" dirty="0" smtClean="0">
              <a:latin typeface="Candara" panose="020E0502030303020204" pitchFamily="34" charset="0"/>
            </a:endParaRPr>
          </a:p>
          <a:p>
            <a:pPr algn="ctr"/>
            <a:r>
              <a:rPr lang="nl-NL" sz="4000" b="1" cap="none" dirty="0" smtClean="0">
                <a:latin typeface="Candara" panose="020E0502030303020204" pitchFamily="34" charset="0"/>
              </a:rPr>
              <a:t> en intern toezicht</a:t>
            </a:r>
          </a:p>
          <a:p>
            <a:pPr algn="ctr"/>
            <a:endParaRPr lang="nl-NL" sz="4000" b="1" cap="none" dirty="0" smtClean="0">
              <a:latin typeface="Candara" panose="020E0502030303020204" pitchFamily="34" charset="0"/>
            </a:endParaRPr>
          </a:p>
          <a:p>
            <a:pPr algn="ctr"/>
            <a:r>
              <a:rPr lang="nl-NL" sz="2800" b="1" cap="none" dirty="0" smtClean="0">
                <a:latin typeface="Candara" panose="020E0502030303020204" pitchFamily="34" charset="0"/>
              </a:rPr>
              <a:t>25 februari 2016</a:t>
            </a:r>
            <a:r>
              <a:rPr lang="nl-NL" sz="4000" b="1" dirty="0" smtClean="0">
                <a:latin typeface="Candara" panose="020E0502030303020204" pitchFamily="34" charset="0"/>
              </a:rPr>
              <a:t> </a:t>
            </a:r>
            <a:endParaRPr lang="nl-NL" sz="4000" b="1" dirty="0">
              <a:latin typeface="Candara" panose="020E0502030303020204" pitchFamily="34" charset="0"/>
            </a:endParaRPr>
          </a:p>
          <a:p>
            <a:endParaRPr lang="nl-NL" sz="2500" b="1" dirty="0">
              <a:solidFill>
                <a:prstClr val="white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8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9592" y="918332"/>
            <a:ext cx="7848872" cy="4670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000" b="0" cap="none" dirty="0" smtClean="0">
                <a:latin typeface="Candara" panose="020E0502030303020204" pitchFamily="34" charset="0"/>
              </a:rPr>
              <a:t>andere manieren van selecteren</a:t>
            </a:r>
            <a:endParaRPr lang="nl-NL" sz="2000" b="0" cap="none" dirty="0" smtClean="0">
              <a:latin typeface="Candara" panose="020E0502030303020204" pitchFamily="34" charset="0"/>
            </a:endParaRPr>
          </a:p>
          <a:p>
            <a:endParaRPr lang="nl-NL" sz="2800" b="0" cap="none" dirty="0">
              <a:latin typeface="Candara" panose="020E0502030303020204" pitchFamily="34" charset="0"/>
            </a:endParaRP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conceptueel bouwen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bijna alle bouwers hebben een concept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het is geen standaard product, maar een proces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het is goedkoper, gaat sneller en wordt beter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het bestaat voor eengezinswoningen, voor gestapelde bouw en ook voor renovatie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nl-NL" sz="2800" b="0" cap="none" dirty="0">
              <a:latin typeface="Candara" panose="020E0502030303020204" pitchFamily="34" charset="0"/>
            </a:endParaRPr>
          </a:p>
          <a:p>
            <a:endParaRPr lang="nl-NL" sz="2800" b="0" cap="non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5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9592" y="918332"/>
            <a:ext cx="7848872" cy="42388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000" b="0" cap="none" dirty="0" smtClean="0">
                <a:latin typeface="Candara" panose="020E0502030303020204" pitchFamily="34" charset="0"/>
              </a:rPr>
              <a:t>andere manieren van selecteren</a:t>
            </a:r>
            <a:endParaRPr lang="nl-NL" sz="2000" b="0" cap="none" dirty="0" smtClean="0">
              <a:latin typeface="Candara" panose="020E0502030303020204" pitchFamily="34" charset="0"/>
            </a:endParaRPr>
          </a:p>
          <a:p>
            <a:endParaRPr lang="nl-NL" sz="2800" b="0" cap="none" dirty="0">
              <a:latin typeface="Candara" panose="020E0502030303020204" pitchFamily="34" charset="0"/>
            </a:endParaRP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RGS resultaat gericht samenwerken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vooral onderhoud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maar ook het dagelijks onderhoud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niet alleen beter tegen lagere kosten, maar ook vermindering administratieve lasten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selecteren op deskundigheid en aanbieding complete proces</a:t>
            </a:r>
          </a:p>
        </p:txBody>
      </p:sp>
    </p:spTree>
    <p:extLst>
      <p:ext uri="{BB962C8B-B14F-4D97-AF65-F5344CB8AC3E}">
        <p14:creationId xmlns:p14="http://schemas.microsoft.com/office/powerpoint/2010/main" val="364770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9592" y="918332"/>
            <a:ext cx="7848872" cy="42388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400" b="0" cap="none" dirty="0" smtClean="0">
                <a:latin typeface="Candara" panose="020E0502030303020204" pitchFamily="34" charset="0"/>
              </a:rPr>
              <a:t>termen die iedereen moet kennen</a:t>
            </a:r>
            <a:endParaRPr lang="nl-NL" sz="2400" b="0" cap="none" dirty="0" smtClean="0">
              <a:latin typeface="Candara" panose="020E0502030303020204" pitchFamily="34" charset="0"/>
            </a:endParaRPr>
          </a:p>
          <a:p>
            <a:endParaRPr lang="nl-NL" sz="2800" b="0" cap="none" dirty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DB, 	</a:t>
            </a:r>
            <a:r>
              <a:rPr lang="nl-NL" sz="2400" b="0" cap="none" dirty="0" smtClean="0">
                <a:latin typeface="Candara" panose="020E0502030303020204" pitchFamily="34" charset="0"/>
              </a:rPr>
              <a:t>design &amp; 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build</a:t>
            </a:r>
            <a:r>
              <a:rPr lang="nl-NL" sz="2400" b="0" cap="none" dirty="0" smtClean="0">
                <a:latin typeface="Candara" panose="020E0502030303020204" pitchFamily="34" charset="0"/>
              </a:rPr>
              <a:t> (design &amp; construct)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DBM, 	</a:t>
            </a:r>
            <a:r>
              <a:rPr lang="nl-NL" sz="2400" b="0" cap="none" dirty="0" smtClean="0">
                <a:latin typeface="Candara" panose="020E0502030303020204" pitchFamily="34" charset="0"/>
              </a:rPr>
              <a:t>design , 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build</a:t>
            </a:r>
            <a:r>
              <a:rPr lang="nl-NL" sz="2400" b="0" cap="none" dirty="0" smtClean="0">
                <a:latin typeface="Candara" panose="020E0502030303020204" pitchFamily="34" charset="0"/>
              </a:rPr>
              <a:t> &amp; 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maintain</a:t>
            </a:r>
            <a:endParaRPr lang="nl-NL" sz="2400" b="0" cap="none" dirty="0" smtClean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DBFM, 	</a:t>
            </a:r>
            <a:r>
              <a:rPr lang="nl-NL" sz="2400" b="0" cap="none" dirty="0" smtClean="0">
                <a:latin typeface="Candara" panose="020E0502030303020204" pitchFamily="34" charset="0"/>
              </a:rPr>
              <a:t>design, 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build</a:t>
            </a:r>
            <a:r>
              <a:rPr lang="nl-NL" sz="2400" b="0" cap="none" dirty="0" smtClean="0">
                <a:latin typeface="Candara" panose="020E0502030303020204" pitchFamily="34" charset="0"/>
              </a:rPr>
              <a:t>, 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finance</a:t>
            </a:r>
            <a:r>
              <a:rPr lang="nl-NL" sz="2400" b="0" cap="none" dirty="0" smtClean="0">
                <a:latin typeface="Candara" panose="020E0502030303020204" pitchFamily="34" charset="0"/>
              </a:rPr>
              <a:t> &amp; 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maintain</a:t>
            </a:r>
            <a:endParaRPr lang="nl-NL" sz="2400" b="0" cap="none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2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9592" y="918332"/>
            <a:ext cx="7848872" cy="710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000" b="0" cap="none" dirty="0" smtClean="0">
                <a:latin typeface="Candara" panose="020E0502030303020204" pitchFamily="34" charset="0"/>
              </a:rPr>
              <a:t>termen die iedereen moet kennen</a:t>
            </a: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BIM, 	</a:t>
            </a:r>
            <a:r>
              <a:rPr lang="nl-NL" sz="2400" b="0" cap="none" dirty="0" smtClean="0">
                <a:latin typeface="Candara" panose="020E0502030303020204" pitchFamily="34" charset="0"/>
              </a:rPr>
              <a:t>bouw informatie management / virtueel bouwen</a:t>
            </a:r>
          </a:p>
        </p:txBody>
      </p:sp>
      <p:pic>
        <p:nvPicPr>
          <p:cNvPr id="5" name="Picture 2" descr="Macintosh HD:Users:RobertPennings:Documents:Dropbox:Stadsruim:acquisitie:aquisitiekansen:Artikel Vakblad Cement:beeldmateriaal:Stadsruim BIM Culembor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62473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37359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9592" y="918332"/>
            <a:ext cx="7848872" cy="4670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800" b="0" cap="none" dirty="0" smtClean="0">
                <a:latin typeface="Candara" panose="020E0502030303020204" pitchFamily="34" charset="0"/>
              </a:rPr>
              <a:t>professioneel opdrachtgeverschap is vooral</a:t>
            </a:r>
          </a:p>
          <a:p>
            <a:endParaRPr lang="nl-NL" sz="2800" b="0" cap="none" dirty="0" smtClean="0">
              <a:latin typeface="Candara" panose="020E0502030303020204" pitchFamily="34" charset="0"/>
            </a:endParaRP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deskundig loslaten en vertrouwen geven</a:t>
            </a:r>
            <a:endParaRPr lang="nl-NL" sz="2800" b="0" cap="none" dirty="0">
              <a:latin typeface="Candara" panose="020E0502030303020204" pitchFamily="34" charset="0"/>
            </a:endParaRPr>
          </a:p>
          <a:p>
            <a:endParaRPr lang="nl-NL" sz="2800" b="0" cap="non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50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27584" y="3317897"/>
            <a:ext cx="5688632" cy="1332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800" b="0" cap="none" dirty="0" smtClean="0">
                <a:latin typeface="Candara" panose="020E0502030303020204" pitchFamily="34" charset="0"/>
              </a:rPr>
              <a:t>Tom Smeulders </a:t>
            </a:r>
            <a:r>
              <a:rPr lang="nl-NL" sz="2000" b="0" cap="none" dirty="0" smtClean="0">
                <a:latin typeface="Candara" panose="020E0502030303020204" pitchFamily="34" charset="0"/>
              </a:rPr>
              <a:t>partner bij</a:t>
            </a:r>
          </a:p>
          <a:p>
            <a:r>
              <a:rPr lang="nl-NL" sz="2000" b="0" cap="none" dirty="0" smtClean="0">
                <a:latin typeface="Candara" panose="020E0502030303020204" pitchFamily="34" charset="0"/>
              </a:rPr>
              <a:t> </a:t>
            </a:r>
          </a:p>
          <a:p>
            <a:r>
              <a:rPr lang="nl-NL" sz="2000" b="0" cap="none" dirty="0" smtClean="0">
                <a:latin typeface="Candara" panose="020E0502030303020204" pitchFamily="34" charset="0"/>
              </a:rPr>
              <a:t>lid </a:t>
            </a:r>
            <a:r>
              <a:rPr lang="nl-NL" sz="2800" b="0" cap="none" dirty="0" smtClean="0">
                <a:latin typeface="Candara" panose="020E0502030303020204" pitchFamily="34" charset="0"/>
              </a:rPr>
              <a:t>Raad van Toezicht OnderhoudNL</a:t>
            </a:r>
            <a:endParaRPr lang="nl-NL" sz="2000" b="0" cap="none" dirty="0">
              <a:latin typeface="Candara" panose="020E050203030302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52936"/>
            <a:ext cx="2304256" cy="10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9592" y="1988840"/>
            <a:ext cx="6840760" cy="3342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800" b="0" cap="none" dirty="0">
                <a:latin typeface="Candara" panose="020E0502030303020204" pitchFamily="34" charset="0"/>
              </a:rPr>
              <a:t>Wie heeft de </a:t>
            </a:r>
            <a:r>
              <a:rPr lang="nl-NL" sz="2800" b="0" cap="none" dirty="0" smtClean="0">
                <a:latin typeface="Candara" panose="020E0502030303020204" pitchFamily="34" charset="0"/>
              </a:rPr>
              <a:t>portefeuille</a:t>
            </a:r>
            <a:br>
              <a:rPr lang="nl-NL" sz="2800" b="0" cap="none" dirty="0" smtClean="0">
                <a:latin typeface="Candara" panose="020E0502030303020204" pitchFamily="34" charset="0"/>
              </a:rPr>
            </a:br>
            <a:endParaRPr lang="nl-NL" sz="2800" b="0" cap="none" dirty="0" smtClean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vastgoed,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financieel,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juridisch,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err="1" smtClean="0">
                <a:latin typeface="Candara" panose="020E0502030303020204" pitchFamily="34" charset="0"/>
              </a:rPr>
              <a:t>governance</a:t>
            </a:r>
            <a:r>
              <a:rPr lang="nl-NL" sz="2800" b="0" cap="none" dirty="0" smtClean="0">
                <a:latin typeface="Candara" panose="020E0502030303020204" pitchFamily="34" charset="0"/>
              </a:rPr>
              <a:t> / compliance?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nl-NL" sz="2800" b="0" cap="none" dirty="0">
              <a:latin typeface="Candara" panose="020E0502030303020204" pitchFamily="34" charset="0"/>
            </a:endParaRP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Wie is voorzitter?</a:t>
            </a:r>
            <a:endParaRPr lang="nl-NL" sz="2800" b="0" cap="none" dirty="0">
              <a:latin typeface="Candara" panose="020E0502030303020204" pitchFamily="34" charset="0"/>
            </a:endParaRPr>
          </a:p>
          <a:p>
            <a:r>
              <a:rPr lang="nl-NL" sz="2000" b="0" cap="none" dirty="0" smtClean="0">
                <a:latin typeface="Candara" panose="020E0502030303020204" pitchFamily="34" charset="0"/>
              </a:rPr>
              <a:t> </a:t>
            </a:r>
            <a:endParaRPr lang="nl-NL" sz="2000" b="0" cap="non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1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9592" y="881696"/>
            <a:ext cx="7776864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800" b="0" cap="none" dirty="0">
                <a:latin typeface="Candara" panose="020E0502030303020204" pitchFamily="34" charset="0"/>
              </a:rPr>
              <a:t>Wie denkt er bij opdrachtgeverschap </a:t>
            </a:r>
            <a:r>
              <a:rPr lang="nl-NL" sz="2800" b="0" cap="none" dirty="0" smtClean="0">
                <a:latin typeface="Candara" panose="020E0502030303020204" pitchFamily="34" charset="0"/>
              </a:rPr>
              <a:t>aan</a:t>
            </a:r>
            <a:br>
              <a:rPr lang="nl-NL" sz="2800" b="0" cap="none" dirty="0" smtClean="0">
                <a:latin typeface="Candara" panose="020E0502030303020204" pitchFamily="34" charset="0"/>
              </a:rPr>
            </a:br>
            <a:endParaRPr lang="nl-NL" sz="2800" b="0" cap="none" dirty="0" smtClean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nieuwbouw,</a:t>
            </a:r>
            <a:endParaRPr lang="nl-NL" sz="2800" b="0" cap="none" dirty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onderhoud,</a:t>
            </a:r>
            <a:endParaRPr lang="nl-NL" sz="2800" b="0" cap="none" dirty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ICT </a:t>
            </a:r>
            <a:r>
              <a:rPr lang="nl-NL" sz="2800" b="0" cap="none" dirty="0">
                <a:latin typeface="Candara" panose="020E0502030303020204" pitchFamily="34" charset="0"/>
              </a:rPr>
              <a:t>/ informatisering / </a:t>
            </a:r>
            <a:r>
              <a:rPr lang="nl-NL" sz="2800" b="0" cap="none" dirty="0" smtClean="0">
                <a:latin typeface="Candara" panose="020E0502030303020204" pitchFamily="34" charset="0"/>
              </a:rPr>
              <a:t>automatisering,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woonruimteverdeling,</a:t>
            </a:r>
            <a:endParaRPr lang="nl-NL" sz="2800" b="0" cap="none" dirty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accountantscontrole?</a:t>
            </a:r>
            <a:endParaRPr lang="nl-NL" sz="2800" b="0" cap="non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2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3358" y="1052736"/>
            <a:ext cx="7776864" cy="4806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nl-NL" sz="2000" b="0" cap="none" dirty="0" smtClean="0">
              <a:latin typeface="Candara" panose="020E0502030303020204" pitchFamily="34" charset="0"/>
            </a:endParaRP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opdrachtgeverschap gaat over</a:t>
            </a: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uitbesteden – inkopen – outsourcen</a:t>
            </a: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en gaat verder dan de bouwsector</a:t>
            </a:r>
          </a:p>
          <a:p>
            <a:endParaRPr lang="nl-NL" sz="2800" b="0" cap="none" dirty="0" smtClean="0">
              <a:latin typeface="Candara" panose="020E0502030303020204" pitchFamily="34" charset="0"/>
            </a:endParaRPr>
          </a:p>
          <a:p>
            <a:endParaRPr lang="nl-NL" sz="2800" b="0" cap="none" dirty="0">
              <a:latin typeface="Candara" panose="020E0502030303020204" pitchFamily="34" charset="0"/>
            </a:endParaRP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professioneel opdrachtgeverschap gaat over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risico’s onderkennen en kwantificeren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bepalen welke risico’s je </a:t>
            </a:r>
            <a:r>
              <a:rPr lang="nl-NL" sz="2800" b="0" cap="none" dirty="0" smtClean="0">
                <a:latin typeface="Candara" panose="020E0502030303020204" pitchFamily="34" charset="0"/>
              </a:rPr>
              <a:t>zelf aan kan</a:t>
            </a:r>
            <a:endParaRPr lang="nl-NL" sz="2800" b="0" cap="none" dirty="0" smtClean="0">
              <a:latin typeface="Candara" panose="020E0502030303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0" cap="none" dirty="0" smtClean="0">
                <a:latin typeface="Candara" panose="020E0502030303020204" pitchFamily="34" charset="0"/>
              </a:rPr>
              <a:t>bepalen welke manier van uitbesteden past bij de opgave en </a:t>
            </a:r>
            <a:r>
              <a:rPr lang="nl-NL" sz="2800" b="0" cap="none" dirty="0" smtClean="0">
                <a:latin typeface="Candara" panose="020E0502030303020204" pitchFamily="34" charset="0"/>
              </a:rPr>
              <a:t>past bij </a:t>
            </a:r>
            <a:r>
              <a:rPr lang="nl-NL" sz="2800" b="0" cap="none" dirty="0" smtClean="0">
                <a:latin typeface="Candara" panose="020E0502030303020204" pitchFamily="34" charset="0"/>
              </a:rPr>
              <a:t>je eigen organisatie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000" b="0" cap="none" dirty="0">
              <a:latin typeface="Candara" panose="020E0502030303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971600" y="1484784"/>
            <a:ext cx="5760640" cy="1440160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1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3358" y="1052736"/>
            <a:ext cx="7855106" cy="4806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400" b="0" cap="none" dirty="0" smtClean="0">
                <a:latin typeface="Candara" panose="020E0502030303020204" pitchFamily="34" charset="0"/>
              </a:rPr>
              <a:t>professioneel opdrachtgeverschap is niet klaar met de notitie </a:t>
            </a:r>
            <a:r>
              <a:rPr lang="nl-NL" sz="2400" b="0" i="1" cap="none" dirty="0" smtClean="0">
                <a:latin typeface="Candara" panose="020E0502030303020204" pitchFamily="34" charset="0"/>
              </a:rPr>
              <a:t>Aanbestedingsbeleid</a:t>
            </a:r>
            <a:r>
              <a:rPr lang="nl-NL" sz="2400" b="0" cap="none" dirty="0" smtClean="0">
                <a:latin typeface="Candara" panose="020E0502030303020204" pitchFamily="34" charset="0"/>
              </a:rPr>
              <a:t> op de site zetten</a:t>
            </a:r>
          </a:p>
          <a:p>
            <a:endParaRPr lang="nl-NL" sz="2400" b="0" cap="none" dirty="0">
              <a:latin typeface="Candara" panose="020E0502030303020204" pitchFamily="34" charset="0"/>
            </a:endParaRPr>
          </a:p>
          <a:p>
            <a:r>
              <a:rPr lang="nl-NL" sz="2400" b="0" cap="none" dirty="0" smtClean="0">
                <a:latin typeface="Candara" panose="020E0502030303020204" pitchFamily="34" charset="0"/>
              </a:rPr>
              <a:t>is niet 500 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blz</a:t>
            </a:r>
            <a:r>
              <a:rPr lang="nl-NL" sz="2400" b="0" cap="none" dirty="0" smtClean="0">
                <a:latin typeface="Candara" panose="020E0502030303020204" pitchFamily="34" charset="0"/>
              </a:rPr>
              <a:t> dikke bestekken en hopen dat het goedkoper wordt</a:t>
            </a:r>
          </a:p>
          <a:p>
            <a:endParaRPr lang="nl-NL" sz="2400" b="0" cap="none" dirty="0">
              <a:latin typeface="Candara" panose="020E0502030303020204" pitchFamily="34" charset="0"/>
            </a:endParaRPr>
          </a:p>
          <a:p>
            <a:r>
              <a:rPr lang="nl-NL" sz="2400" b="0" cap="none" dirty="0" smtClean="0">
                <a:latin typeface="Candara" panose="020E0502030303020204" pitchFamily="34" charset="0"/>
              </a:rPr>
              <a:t>is niet </a:t>
            </a:r>
            <a:r>
              <a:rPr lang="nl-NL" sz="2400" b="0" cap="none" dirty="0" smtClean="0">
                <a:latin typeface="Candara" panose="020E0502030303020204" pitchFamily="34" charset="0"/>
              </a:rPr>
              <a:t>een open </a:t>
            </a:r>
            <a:r>
              <a:rPr lang="nl-NL" sz="2400" b="0" cap="none" dirty="0" smtClean="0">
                <a:latin typeface="Candara" panose="020E0502030303020204" pitchFamily="34" charset="0"/>
              </a:rPr>
              <a:t>opdracht op regiebasis “omdat je dan altijd nog kan bijsturen”</a:t>
            </a:r>
          </a:p>
          <a:p>
            <a:endParaRPr lang="nl-NL" sz="2400" b="0" cap="none" dirty="0">
              <a:latin typeface="Candara" panose="020E0502030303020204" pitchFamily="34" charset="0"/>
            </a:endParaRPr>
          </a:p>
          <a:p>
            <a:r>
              <a:rPr lang="nl-NL" sz="2400" b="0" cap="none" dirty="0" smtClean="0">
                <a:latin typeface="Candara" panose="020E0502030303020204" pitchFamily="34" charset="0"/>
              </a:rPr>
              <a:t>is niet “zo doen we het al jaren en dat gaat goed”</a:t>
            </a:r>
          </a:p>
          <a:p>
            <a:endParaRPr lang="nl-NL" sz="2400" b="0" cap="none" dirty="0">
              <a:latin typeface="Candara" panose="020E0502030303020204" pitchFamily="34" charset="0"/>
            </a:endParaRPr>
          </a:p>
          <a:p>
            <a:r>
              <a:rPr lang="nl-NL" sz="2400" b="0" cap="none" dirty="0" smtClean="0">
                <a:latin typeface="Candara" panose="020E0502030303020204" pitchFamily="34" charset="0"/>
              </a:rPr>
              <a:t>is </a:t>
            </a:r>
            <a:r>
              <a:rPr lang="nl-NL" sz="2400" b="0" cap="none" dirty="0" smtClean="0">
                <a:latin typeface="Candara" panose="020E0502030303020204" pitchFamily="34" charset="0"/>
              </a:rPr>
              <a:t>zeker niet </a:t>
            </a:r>
            <a:r>
              <a:rPr lang="nl-NL" sz="2400" b="0" cap="none" dirty="0" smtClean="0">
                <a:latin typeface="Candara" panose="020E0502030303020204" pitchFamily="34" charset="0"/>
              </a:rPr>
              <a:t>streven naar het 18</a:t>
            </a:r>
            <a:r>
              <a:rPr lang="nl-NL" sz="2400" b="0" cap="none" baseline="30000" dirty="0" smtClean="0">
                <a:latin typeface="Candara" panose="020E0502030303020204" pitchFamily="34" charset="0"/>
              </a:rPr>
              <a:t>e</a:t>
            </a:r>
            <a:r>
              <a:rPr lang="nl-NL" sz="2400" b="0" cap="none" dirty="0" smtClean="0">
                <a:latin typeface="Candara" panose="020E0502030303020204" pitchFamily="34" charset="0"/>
              </a:rPr>
              <a:t> bronzen beeldje op de kast van die goede aannemer</a:t>
            </a:r>
          </a:p>
          <a:p>
            <a:endParaRPr lang="nl-NL" sz="2000" b="0" cap="non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1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3358" y="1052736"/>
            <a:ext cx="7855106" cy="4806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400" b="0" cap="none" dirty="0" smtClean="0">
                <a:latin typeface="Candara" panose="020E0502030303020204" pitchFamily="34" charset="0"/>
              </a:rPr>
              <a:t>bij de start van een opgave</a:t>
            </a:r>
            <a:endParaRPr lang="nl-NL" sz="2400" b="0" cap="none" dirty="0" smtClean="0">
              <a:latin typeface="Candara" panose="020E0502030303020204" pitchFamily="34" charset="0"/>
            </a:endParaRPr>
          </a:p>
          <a:p>
            <a:endParaRPr lang="nl-NL" sz="2400" b="0" cap="none" dirty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400" b="0" cap="none" dirty="0" smtClean="0">
                <a:latin typeface="Candara" panose="020E0502030303020204" pitchFamily="34" charset="0"/>
              </a:rPr>
              <a:t>bepaal wat je wilt hebben, door de prestaties vast te leggen en is dus niet: door wie wil ik het laten maken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400" b="0" cap="none" dirty="0" smtClean="0">
                <a:latin typeface="Candara" panose="020E0502030303020204" pitchFamily="34" charset="0"/>
              </a:rPr>
              <a:t>bepaal het budget én de exploitatiekosten &amp;</a:t>
            </a:r>
            <a:br>
              <a:rPr lang="nl-NL" sz="2400" b="0" cap="none" dirty="0" smtClean="0">
                <a:latin typeface="Candara" panose="020E0502030303020204" pitchFamily="34" charset="0"/>
              </a:rPr>
            </a:br>
            <a:r>
              <a:rPr lang="nl-NL" sz="2400" b="0" cap="none" dirty="0" smtClean="0">
                <a:latin typeface="Candara" panose="020E0502030303020204" pitchFamily="34" charset="0"/>
              </a:rPr>
              <a:t>-opbrengsten en dus niet alleen de stichtingskosten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400" b="0" cap="none" dirty="0" smtClean="0">
                <a:latin typeface="Candara" panose="020E0502030303020204" pitchFamily="34" charset="0"/>
              </a:rPr>
              <a:t>bepaal de manier van selecteren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400" b="0" cap="none" dirty="0" smtClean="0">
                <a:latin typeface="Candara" panose="020E0502030303020204" pitchFamily="34" charset="0"/>
              </a:rPr>
              <a:t>schets duidelijke kaders (niet per se de kortste)</a:t>
            </a:r>
            <a:endParaRPr lang="nl-NL" sz="2400" b="0" cap="none" dirty="0" smtClean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400" b="0" cap="none" dirty="0" smtClean="0">
                <a:latin typeface="Candara" panose="020E0502030303020204" pitchFamily="34" charset="0"/>
              </a:rPr>
              <a:t>benoem de selectiecommissie / organiseer het minimaal 4-ogen-principe in alle fases (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nb</a:t>
            </a:r>
            <a:r>
              <a:rPr lang="nl-NL" sz="2400" b="0" cap="none" dirty="0" smtClean="0">
                <a:latin typeface="Candara" panose="020E0502030303020204" pitchFamily="34" charset="0"/>
              </a:rPr>
              <a:t>! deskundigheid)</a:t>
            </a:r>
            <a:endParaRPr lang="nl-NL" sz="2400" b="0" cap="none" dirty="0" smtClean="0">
              <a:latin typeface="Candara" panose="020E0502030303020204" pitchFamily="34" charset="0"/>
            </a:endParaRPr>
          </a:p>
          <a:p>
            <a:endParaRPr lang="nl-NL" sz="2000" b="0" cap="non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1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3358" y="836712"/>
            <a:ext cx="7855106" cy="4806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400" b="0" cap="none" dirty="0" smtClean="0">
                <a:latin typeface="Candara" panose="020E0502030303020204" pitchFamily="34" charset="0"/>
              </a:rPr>
              <a:t>selectieproces</a:t>
            </a:r>
            <a:endParaRPr lang="nl-NL" sz="2400" b="0" cap="none" dirty="0" smtClean="0">
              <a:latin typeface="Candara" panose="020E0502030303020204" pitchFamily="34" charset="0"/>
            </a:endParaRPr>
          </a:p>
          <a:p>
            <a:endParaRPr lang="nl-NL" sz="2400" b="0" cap="none" dirty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400" b="0" cap="none" dirty="0" smtClean="0">
                <a:latin typeface="Candara" panose="020E0502030303020204" pitchFamily="34" charset="0"/>
              </a:rPr>
              <a:t>selecteer niet meer alleen op prijs, maar op prijs én prestatie (en in de juiste verhouding)</a:t>
            </a:r>
            <a:endParaRPr lang="nl-NL" sz="2400" b="0" cap="none" dirty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400" b="0" cap="none" dirty="0" smtClean="0">
                <a:latin typeface="Candara" panose="020E0502030303020204" pitchFamily="34" charset="0"/>
              </a:rPr>
              <a:t>kijk bij prijs niet alleen naar realisatiekosten, maar naar TCO (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total</a:t>
            </a:r>
            <a:r>
              <a:rPr lang="nl-NL" sz="2400" b="0" cap="none" dirty="0" smtClean="0">
                <a:latin typeface="Candara" panose="020E0502030303020204" pitchFamily="34" charset="0"/>
              </a:rPr>
              <a:t> 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cost</a:t>
            </a:r>
            <a:r>
              <a:rPr lang="nl-NL" sz="2400" b="0" cap="none" dirty="0" smtClean="0">
                <a:latin typeface="Candara" panose="020E0502030303020204" pitchFamily="34" charset="0"/>
              </a:rPr>
              <a:t> of </a:t>
            </a:r>
            <a:r>
              <a:rPr lang="nl-NL" sz="2400" b="0" cap="none" dirty="0" err="1" smtClean="0">
                <a:latin typeface="Candara" panose="020E0502030303020204" pitchFamily="34" charset="0"/>
              </a:rPr>
              <a:t>ownership</a:t>
            </a:r>
            <a:r>
              <a:rPr lang="nl-NL" sz="2400" b="0" cap="none" dirty="0" smtClean="0">
                <a:latin typeface="Candara" panose="020E0502030303020204" pitchFamily="34" charset="0"/>
              </a:rPr>
              <a:t>) dus ook onderhoud en beheerlasten (energie!)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400" b="0" cap="none" dirty="0" smtClean="0">
                <a:latin typeface="Candara" panose="020E0502030303020204" pitchFamily="34" charset="0"/>
              </a:rPr>
              <a:t>kijk ook naar snelheid (rente / overlast) en foutloos opleveren</a:t>
            </a:r>
            <a:endParaRPr lang="nl-NL" sz="2400" b="0" cap="none" dirty="0" smtClean="0">
              <a:latin typeface="Candara" panose="020E0502030303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NL" sz="2400" b="0" cap="none" dirty="0" smtClean="0">
                <a:latin typeface="Candara" panose="020E0502030303020204" pitchFamily="34" charset="0"/>
              </a:rPr>
              <a:t>zorg voor een deskundig (onafhankelijk) voorzitter van de selectiecommissie</a:t>
            </a:r>
            <a:endParaRPr lang="nl-NL" sz="2000" b="0" cap="none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75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324000"/>
          </a:xfrm>
        </p:spPr>
        <p:txBody>
          <a:bodyPr/>
          <a:lstStyle/>
          <a:p>
            <a:r>
              <a:rPr lang="nl-NL" sz="2800" cap="none" dirty="0" smtClean="0">
                <a:latin typeface="Candara" panose="020E0502030303020204" pitchFamily="34" charset="0"/>
              </a:rPr>
              <a:t>wat is professioneel opdrachtgeverschap?</a:t>
            </a:r>
            <a:endParaRPr lang="nl-NL" sz="2800" cap="none" dirty="0">
              <a:latin typeface="Candara" panose="020E0502030303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0" y="5859264"/>
            <a:ext cx="2517328" cy="789434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899592" y="918332"/>
            <a:ext cx="7658149" cy="15298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500" b="1" kern="1200" cap="all" baseline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z="2000" b="0" cap="none" dirty="0" smtClean="0">
                <a:latin typeface="Candara" panose="020E0502030303020204" pitchFamily="34" charset="0"/>
              </a:rPr>
              <a:t>andere manieren van selecteren</a:t>
            </a:r>
            <a:endParaRPr lang="nl-NL" sz="2000" b="0" cap="none" dirty="0" smtClean="0">
              <a:latin typeface="Candara" panose="020E0502030303020204" pitchFamily="34" charset="0"/>
            </a:endParaRPr>
          </a:p>
          <a:p>
            <a:endParaRPr lang="nl-NL" sz="2800" b="0" cap="none" dirty="0">
              <a:latin typeface="Candara" panose="020E0502030303020204" pitchFamily="34" charset="0"/>
            </a:endParaRP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prestatiegericht opdrachtgeverschap</a:t>
            </a:r>
          </a:p>
          <a:p>
            <a:r>
              <a:rPr lang="nl-NL" sz="2800" b="0" cap="none" dirty="0" smtClean="0">
                <a:latin typeface="Candara" panose="020E0502030303020204" pitchFamily="34" charset="0"/>
              </a:rPr>
              <a:t>functioneel specificeren</a:t>
            </a:r>
            <a:endParaRPr lang="nl-NL" sz="2800" b="0" cap="none" dirty="0">
              <a:latin typeface="Candara" panose="020E0502030303020204" pitchFamily="34" charset="0"/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827584" y="2708920"/>
            <a:ext cx="7291949" cy="2592288"/>
            <a:chOff x="827584" y="2708920"/>
            <a:chExt cx="7291949" cy="2592288"/>
          </a:xfrm>
        </p:grpSpPr>
        <p:pic>
          <p:nvPicPr>
            <p:cNvPr id="1026" name="Picture 2" descr="http://www.sbrcurnet.nl/uploads/publication/561.06/1-1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16" t="32242" r="2803" b="3271"/>
            <a:stretch/>
          </p:blipFill>
          <p:spPr bwMode="auto">
            <a:xfrm>
              <a:off x="971600" y="3707736"/>
              <a:ext cx="6624736" cy="1584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kstvak 1"/>
            <p:cNvSpPr txBox="1"/>
            <p:nvPr/>
          </p:nvSpPr>
          <p:spPr>
            <a:xfrm>
              <a:off x="945372" y="2708920"/>
              <a:ext cx="3369833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eerste straat bij de stoplichten</a:t>
              </a:r>
            </a:p>
            <a:p>
              <a:r>
                <a:rPr lang="nl-NL" dirty="0" smtClean="0"/>
                <a:t>linksaf, </a:t>
              </a:r>
              <a:r>
                <a:rPr lang="nl-NL" sz="1600" dirty="0" smtClean="0"/>
                <a:t>dan vierde straat rechts en</a:t>
              </a:r>
              <a:endParaRPr lang="nl-NL" sz="1400" dirty="0" smtClean="0"/>
            </a:p>
            <a:p>
              <a:r>
                <a:rPr lang="nl-NL" sz="1400" dirty="0" smtClean="0"/>
                <a:t>bij de rotonde derde afslag </a:t>
              </a:r>
              <a:r>
                <a:rPr lang="nl-NL" sz="1200" dirty="0" smtClean="0"/>
                <a:t>dan de weg volgen</a:t>
              </a:r>
            </a:p>
            <a:p>
              <a:r>
                <a:rPr lang="nl-NL" sz="1100" dirty="0" smtClean="0"/>
                <a:t>tot er een kerk aan de rechterhand staat. </a:t>
              </a:r>
              <a:r>
                <a:rPr lang="nl-NL" sz="1000" dirty="0" smtClean="0"/>
                <a:t>Daar linksaf de </a:t>
              </a:r>
              <a:endParaRPr lang="nl-NL" sz="900" dirty="0"/>
            </a:p>
            <a:p>
              <a:r>
                <a:rPr lang="nl-NL" sz="900" dirty="0" smtClean="0"/>
                <a:t>oprit naar de snelweg op</a:t>
              </a:r>
              <a:r>
                <a:rPr lang="nl-NL" sz="800" dirty="0" smtClean="0"/>
                <a:t> die volgen tot </a:t>
              </a:r>
              <a:r>
                <a:rPr lang="nl-NL" sz="800" dirty="0" err="1" smtClean="0"/>
                <a:t>afslqg</a:t>
              </a:r>
              <a:r>
                <a:rPr lang="nl-NL" sz="800" dirty="0" smtClean="0"/>
                <a:t> 35</a:t>
              </a:r>
              <a:endParaRPr lang="nl-NL" sz="1000" dirty="0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5220072" y="2843640"/>
              <a:ext cx="24818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naar het vliegveld,</a:t>
              </a:r>
            </a:p>
            <a:p>
              <a:r>
                <a:rPr lang="nl-NL" sz="2400" dirty="0" smtClean="0"/>
                <a:t>snel!</a:t>
              </a:r>
              <a:endParaRPr lang="nl-NL" sz="2400" dirty="0"/>
            </a:p>
          </p:txBody>
        </p:sp>
        <p:sp>
          <p:nvSpPr>
            <p:cNvPr id="7" name="Afgeronde rechthoek 6"/>
            <p:cNvSpPr/>
            <p:nvPr/>
          </p:nvSpPr>
          <p:spPr>
            <a:xfrm>
              <a:off x="827584" y="2718216"/>
              <a:ext cx="3415613" cy="258299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Afgeronde rechthoek 9"/>
            <p:cNvSpPr/>
            <p:nvPr/>
          </p:nvSpPr>
          <p:spPr>
            <a:xfrm>
              <a:off x="4703920" y="2718216"/>
              <a:ext cx="3415613" cy="258299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2031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des Powerpoint governancecode">
  <a:themeElements>
    <a:clrScheme name="Aedes">
      <a:dk1>
        <a:sysClr val="windowText" lastClr="000000"/>
      </a:dk1>
      <a:lt1>
        <a:sysClr val="window" lastClr="FFFFFF"/>
      </a:lt1>
      <a:dk2>
        <a:srgbClr val="1F497D"/>
      </a:dk2>
      <a:lt2>
        <a:srgbClr val="AA9E96"/>
      </a:lt2>
      <a:accent1>
        <a:srgbClr val="4F81BD"/>
      </a:accent1>
      <a:accent2>
        <a:srgbClr val="92278F"/>
      </a:accent2>
      <a:accent3>
        <a:srgbClr val="ED0B8B"/>
      </a:accent3>
      <a:accent4>
        <a:srgbClr val="ED213E"/>
      </a:accent4>
      <a:accent5>
        <a:srgbClr val="F58220"/>
      </a:accent5>
      <a:accent6>
        <a:srgbClr val="8DC63F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Aedes Powerpoint governancecode</Template>
  <TotalTime>679</TotalTime>
  <Words>469</Words>
  <Application>Microsoft Office PowerPoint</Application>
  <PresentationFormat>Diavoorstelling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Candara</vt:lpstr>
      <vt:lpstr>Courier New</vt:lpstr>
      <vt:lpstr>Verdana</vt:lpstr>
      <vt:lpstr>Aedes Powerpoint governancecode</vt:lpstr>
      <vt:lpstr>           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  <vt:lpstr>wat is professioneel opdrachtgeverschap?</vt:lpstr>
    </vt:vector>
  </TitlesOfParts>
  <Company>Nobel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</dc:title>
  <dc:creator>Mark van der Hiel</dc:creator>
  <cp:lastModifiedBy>tom smeulders</cp:lastModifiedBy>
  <cp:revision>64</cp:revision>
  <dcterms:created xsi:type="dcterms:W3CDTF">2014-12-15T11:08:59Z</dcterms:created>
  <dcterms:modified xsi:type="dcterms:W3CDTF">2016-02-24T10:24:13Z</dcterms:modified>
</cp:coreProperties>
</file>